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75" r:id="rId4"/>
    <p:sldId id="261" r:id="rId5"/>
    <p:sldId id="263" r:id="rId6"/>
    <p:sldId id="291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64" r:id="rId17"/>
    <p:sldId id="286" r:id="rId18"/>
    <p:sldId id="288" r:id="rId19"/>
    <p:sldId id="287" r:id="rId20"/>
    <p:sldId id="289" r:id="rId21"/>
    <p:sldId id="290" r:id="rId22"/>
    <p:sldId id="273" r:id="rId23"/>
    <p:sldId id="274" r:id="rId2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6" roundtripDataSignature="AMtx7mjZxOQs0gl1k3n/Mky728wlndSd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29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3455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37143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0874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1588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8338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8994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8587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downloader.disk.yandex.ru/preview/acdef5f48296901e99e3f6cb3fbbc95f684e75757d15c7fbb44162b9474df628/6626cbb5/ii7Tadahorx1ZQosHjH9R4OxOrfaLJ7sMgwlPGopPY74VVHzv1ZkPO5cv0xEeuMYuUQ7WCD3cIDGD9ihI2sJTw%3D%3D?uid=0&amp;filename=logo_red-white.png&amp;disposition=inline&amp;hash=&amp;limit=0&amp;content_type=image%2Fpng&amp;owner_uid=0&amp;tknv=v2&amp;size=1841x89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362" y="-68180"/>
            <a:ext cx="2804727" cy="280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1912658" y="2431875"/>
            <a:ext cx="8315880" cy="609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ru-RU" sz="3200" b="1" u="sng" dirty="0">
                <a:latin typeface="Calibri"/>
                <a:ea typeface="Calibri"/>
                <a:cs typeface="Calibri"/>
                <a:sym typeface="Calibri"/>
              </a:rPr>
              <a:t>Прохождение </a:t>
            </a:r>
            <a:r>
              <a:rPr lang="ru-RU" sz="3200" b="1" u="sng" dirty="0"/>
              <a:t>т</a:t>
            </a:r>
            <a:r>
              <a:rPr lang="ru-RU" sz="3200" b="1" u="sng" dirty="0" smtClean="0">
                <a:latin typeface="Calibri"/>
                <a:ea typeface="Calibri"/>
                <a:cs typeface="Calibri"/>
                <a:sym typeface="Calibri"/>
              </a:rPr>
              <a:t>ехнологической </a:t>
            </a:r>
            <a:r>
              <a:rPr lang="ru-RU" sz="3200" b="1" u="sng" dirty="0">
                <a:latin typeface="Calibri"/>
                <a:ea typeface="Calibri"/>
                <a:cs typeface="Calibri"/>
                <a:sym typeface="Calibri"/>
              </a:rPr>
              <a:t>практики: </a:t>
            </a:r>
            <a:endParaRPr sz="3200" u="sng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398610" y="4791714"/>
            <a:ext cx="9162371" cy="168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ru-RU" sz="2200" dirty="0"/>
              <a:t>Исполнитель: студент группы   </a:t>
            </a:r>
            <a:r>
              <a:rPr lang="ru-RU" sz="2200" dirty="0" smtClean="0"/>
              <a:t>ПМИ </a:t>
            </a:r>
            <a:r>
              <a:rPr lang="en-US" sz="2200" dirty="0"/>
              <a:t>1</a:t>
            </a:r>
            <a:r>
              <a:rPr lang="ru-RU" sz="2200" dirty="0" smtClean="0"/>
              <a:t> </a:t>
            </a:r>
            <a:r>
              <a:rPr lang="ru-RU" sz="2200" dirty="0"/>
              <a:t>курса </a:t>
            </a:r>
            <a:r>
              <a:rPr lang="ru-RU" sz="2200" dirty="0" smtClean="0"/>
              <a:t>физико-математического института  </a:t>
            </a:r>
            <a:r>
              <a:rPr lang="ru-RU" sz="2200" dirty="0"/>
              <a:t>Санников Юрий Владиславович</a:t>
            </a:r>
            <a:endParaRPr dirty="0"/>
          </a:p>
          <a:p>
            <a:pPr lvl="0" algn="l">
              <a:buClr>
                <a:schemeClr val="dk1"/>
              </a:buClr>
              <a:buSzPts val="2200"/>
            </a:pPr>
            <a:r>
              <a:rPr lang="ru-RU" sz="2200" dirty="0" smtClean="0"/>
              <a:t>Руководитель</a:t>
            </a:r>
            <a:r>
              <a:rPr lang="ru-RU" sz="2200" dirty="0"/>
              <a:t>: </a:t>
            </a:r>
            <a:r>
              <a:rPr lang="ru-RU" sz="2200" dirty="0" smtClean="0"/>
              <a:t>директор </a:t>
            </a:r>
            <a:r>
              <a:rPr lang="ru-RU" sz="2200" dirty="0"/>
              <a:t>института, доктор физико-математических наук, доцент Марина Александровна </a:t>
            </a:r>
            <a:r>
              <a:rPr lang="ru-RU" sz="2200" dirty="0" err="1"/>
              <a:t>Барулина</a:t>
            </a:r>
            <a:endParaRPr sz="2200" dirty="0"/>
          </a:p>
        </p:txBody>
      </p:sp>
      <p:sp>
        <p:nvSpPr>
          <p:cNvPr id="11" name="Google Shape;89;p1"/>
          <p:cNvSpPr/>
          <p:nvPr/>
        </p:nvSpPr>
        <p:spPr>
          <a:xfrm>
            <a:off x="9765792" y="6249618"/>
            <a:ext cx="19315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Пермь </a:t>
            </a:r>
            <a:r>
              <a:rPr lang="ru-RU" sz="1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2025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9318" y="329314"/>
            <a:ext cx="14401800" cy="933450"/>
          </a:xfrm>
          <a:prstGeom prst="rect">
            <a:avLst/>
          </a:prstGeom>
        </p:spPr>
      </p:pic>
      <p:sp>
        <p:nvSpPr>
          <p:cNvPr id="5" name="Google Shape;140;p7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ru-RU" sz="4000" b="1" dirty="0" smtClean="0">
                <a:solidFill>
                  <a:schemeClr val="bg1"/>
                </a:solidFill>
              </a:rPr>
              <a:t>Реализация архитектуры </a:t>
            </a:r>
            <a:r>
              <a:rPr lang="en-US" sz="4000" b="1" dirty="0" smtClean="0">
                <a:solidFill>
                  <a:schemeClr val="bg1"/>
                </a:solidFill>
              </a:rPr>
              <a:t>U-Net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6" name="Google Shape;142;p7"/>
          <p:cNvSpPr txBox="1">
            <a:spLocks/>
          </p:cNvSpPr>
          <p:nvPr/>
        </p:nvSpPr>
        <p:spPr>
          <a:xfrm>
            <a:off x="2660353" y="6019387"/>
            <a:ext cx="2164347" cy="8386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i="1" dirty="0" smtClean="0"/>
              <a:t>U-Net</a:t>
            </a:r>
            <a:endParaRPr lang="ru-RU" i="1" dirty="0"/>
          </a:p>
        </p:txBody>
      </p:sp>
      <p:sp>
        <p:nvSpPr>
          <p:cNvPr id="8" name="Google Shape;240;p17"/>
          <p:cNvSpPr txBox="1"/>
          <p:nvPr/>
        </p:nvSpPr>
        <p:spPr>
          <a:xfrm>
            <a:off x="474655" y="6268720"/>
            <a:ext cx="157360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10/23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55" y="1430149"/>
            <a:ext cx="6535745" cy="45892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2" descr="Picture backgroun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820" y="1654877"/>
            <a:ext cx="4819689" cy="424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42;p7"/>
          <p:cNvSpPr txBox="1">
            <a:spLocks/>
          </p:cNvSpPr>
          <p:nvPr/>
        </p:nvSpPr>
        <p:spPr>
          <a:xfrm>
            <a:off x="8049756" y="5907092"/>
            <a:ext cx="2164347" cy="8386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SzPts val="2800"/>
              <a:buNone/>
            </a:pPr>
            <a:r>
              <a:rPr lang="en-US" i="1" dirty="0" smtClean="0"/>
              <a:t>U-Net</a:t>
            </a:r>
            <a:r>
              <a:rPr lang="ru-RU" i="1" dirty="0" smtClean="0"/>
              <a:t> архитектура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368944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9318" y="329314"/>
            <a:ext cx="14401800" cy="933450"/>
          </a:xfrm>
          <a:prstGeom prst="rect">
            <a:avLst/>
          </a:prstGeom>
        </p:spPr>
      </p:pic>
      <p:sp>
        <p:nvSpPr>
          <p:cNvPr id="5" name="Google Shape;140;p7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ru-RU" sz="4000" b="1" dirty="0" smtClean="0">
                <a:solidFill>
                  <a:schemeClr val="bg1"/>
                </a:solidFill>
              </a:rPr>
              <a:t>Реализация архитектуры </a:t>
            </a:r>
            <a:r>
              <a:rPr lang="en-US" sz="4000" b="1" dirty="0" smtClean="0">
                <a:solidFill>
                  <a:schemeClr val="bg1"/>
                </a:solidFill>
              </a:rPr>
              <a:t>U-Net++L3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6" name="Google Shape;142;p7"/>
          <p:cNvSpPr txBox="1">
            <a:spLocks/>
          </p:cNvSpPr>
          <p:nvPr/>
        </p:nvSpPr>
        <p:spPr>
          <a:xfrm>
            <a:off x="2660353" y="6019387"/>
            <a:ext cx="2164347" cy="8386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i="1" dirty="0" smtClean="0"/>
              <a:t>U-Net++L3</a:t>
            </a:r>
            <a:endParaRPr lang="ru-RU" i="1" dirty="0"/>
          </a:p>
        </p:txBody>
      </p:sp>
      <p:sp>
        <p:nvSpPr>
          <p:cNvPr id="8" name="Google Shape;240;p17"/>
          <p:cNvSpPr txBox="1"/>
          <p:nvPr/>
        </p:nvSpPr>
        <p:spPr>
          <a:xfrm>
            <a:off x="474655" y="6268720"/>
            <a:ext cx="157360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11/23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42;p7"/>
          <p:cNvSpPr txBox="1">
            <a:spLocks/>
          </p:cNvSpPr>
          <p:nvPr/>
        </p:nvSpPr>
        <p:spPr>
          <a:xfrm>
            <a:off x="8049756" y="5907092"/>
            <a:ext cx="2164347" cy="8386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SzPts val="2800"/>
              <a:buNone/>
            </a:pPr>
            <a:r>
              <a:rPr lang="en-US" i="1" dirty="0" smtClean="0"/>
              <a:t>U-Net++L3</a:t>
            </a:r>
            <a:r>
              <a:rPr lang="ru-RU" i="1" dirty="0" smtClean="0"/>
              <a:t> архитектура</a:t>
            </a:r>
            <a:endParaRPr lang="ru-RU" i="1" dirty="0"/>
          </a:p>
        </p:txBody>
      </p:sp>
      <p:pic>
        <p:nvPicPr>
          <p:cNvPr id="12" name="Рисунок 11"/>
          <p:cNvPicPr/>
          <p:nvPr/>
        </p:nvPicPr>
        <p:blipFill>
          <a:blip r:embed="rId3"/>
          <a:stretch>
            <a:fillRect/>
          </a:stretch>
        </p:blipFill>
        <p:spPr>
          <a:xfrm>
            <a:off x="6785812" y="2101514"/>
            <a:ext cx="4772403" cy="3558018"/>
          </a:xfrm>
          <a:prstGeom prst="rect">
            <a:avLst/>
          </a:prstGeom>
          <a:ln>
            <a:noFill/>
          </a:ln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157" y="1487492"/>
            <a:ext cx="5030349" cy="453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1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5" name="Google Shape;154;p9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ru-RU" sz="32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Результаты метрик</a:t>
            </a:r>
          </a:p>
        </p:txBody>
      </p:sp>
      <p:sp>
        <p:nvSpPr>
          <p:cNvPr id="7" name="Google Shape;240;p17"/>
          <p:cNvSpPr txBox="1"/>
          <p:nvPr/>
        </p:nvSpPr>
        <p:spPr>
          <a:xfrm>
            <a:off x="474655" y="6268720"/>
            <a:ext cx="14364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12/23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258406" y="5607672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2000" i="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Метрика </a:t>
            </a:r>
            <a:r>
              <a:rPr lang="en-US" sz="2000" i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Precision</a:t>
            </a:r>
            <a:r>
              <a:rPr lang="ru-RU" sz="2000" i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для </a:t>
            </a:r>
            <a:r>
              <a:rPr lang="ru-RU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тренировочной и </a:t>
            </a:r>
            <a:r>
              <a:rPr lang="ru-RU" sz="2000" i="1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валидационной</a:t>
            </a:r>
            <a:r>
              <a:rPr lang="ru-RU" sz="2000" i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выборок</a:t>
            </a:r>
            <a:endParaRPr lang="ru-RU" sz="2000" dirty="0"/>
          </a:p>
        </p:txBody>
      </p:sp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690114" y="1539877"/>
            <a:ext cx="10860195" cy="40357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0658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5" name="Google Shape;154;p9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ru-RU" sz="32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Результаты метрик</a:t>
            </a:r>
          </a:p>
        </p:txBody>
      </p:sp>
      <p:sp>
        <p:nvSpPr>
          <p:cNvPr id="7" name="Google Shape;240;p17"/>
          <p:cNvSpPr txBox="1"/>
          <p:nvPr/>
        </p:nvSpPr>
        <p:spPr>
          <a:xfrm>
            <a:off x="474655" y="6268720"/>
            <a:ext cx="14364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13/23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258406" y="5607672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2000" i="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Метрика </a:t>
            </a:r>
            <a:r>
              <a:rPr lang="en-US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Recall</a:t>
            </a:r>
            <a:r>
              <a:rPr lang="ru-RU" sz="2000" i="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000" i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для </a:t>
            </a:r>
            <a:r>
              <a:rPr lang="ru-RU" sz="20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тренировочной и </a:t>
            </a:r>
            <a:r>
              <a:rPr lang="ru-RU" sz="2000" i="1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валидационной</a:t>
            </a:r>
            <a:r>
              <a:rPr lang="ru-RU" sz="2000" i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0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выборок</a:t>
            </a: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Рисунок 8"/>
          <p:cNvPicPr/>
          <p:nvPr/>
        </p:nvPicPr>
        <p:blipFill>
          <a:blip r:embed="rId3"/>
          <a:stretch>
            <a:fillRect/>
          </a:stretch>
        </p:blipFill>
        <p:spPr>
          <a:xfrm>
            <a:off x="927477" y="1620341"/>
            <a:ext cx="10757858" cy="39873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9021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5" name="Google Shape;154;p9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ru-RU" sz="32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Результаты метрик</a:t>
            </a:r>
          </a:p>
        </p:txBody>
      </p:sp>
      <p:sp>
        <p:nvSpPr>
          <p:cNvPr id="7" name="Google Shape;240;p17"/>
          <p:cNvSpPr txBox="1"/>
          <p:nvPr/>
        </p:nvSpPr>
        <p:spPr>
          <a:xfrm>
            <a:off x="474655" y="6268720"/>
            <a:ext cx="14364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14/23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258406" y="5607672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2000" i="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Метрика </a:t>
            </a:r>
            <a:r>
              <a:rPr lang="en-US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  <a:r>
              <a:rPr lang="ru-RU" sz="2000" i="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000" i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для </a:t>
            </a:r>
            <a:r>
              <a:rPr lang="ru-RU" sz="20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тренировочной и </a:t>
            </a:r>
            <a:r>
              <a:rPr lang="ru-RU" sz="2000" i="1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валидационной</a:t>
            </a:r>
            <a:r>
              <a:rPr lang="ru-RU" sz="2000" i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0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выборок</a:t>
            </a: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1048606" y="1703340"/>
            <a:ext cx="10515600" cy="39043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5074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154" name="Google Shape;154;p9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ru-RU" sz="32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Результаты сегментации на разработанных архитектурах</a:t>
            </a:r>
          </a:p>
        </p:txBody>
      </p:sp>
      <p:sp>
        <p:nvSpPr>
          <p:cNvPr id="16" name="Google Shape;240;p17"/>
          <p:cNvSpPr txBox="1"/>
          <p:nvPr/>
        </p:nvSpPr>
        <p:spPr>
          <a:xfrm>
            <a:off x="474655" y="6268720"/>
            <a:ext cx="16807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15/23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4"/>
          <a:stretch>
            <a:fillRect/>
          </a:stretch>
        </p:blipFill>
        <p:spPr>
          <a:xfrm>
            <a:off x="2830491" y="1475708"/>
            <a:ext cx="2626995" cy="4010025"/>
          </a:xfrm>
          <a:prstGeom prst="rect">
            <a:avLst/>
          </a:prstGeom>
        </p:spPr>
      </p:pic>
      <p:pic>
        <p:nvPicPr>
          <p:cNvPr id="8" name="Рисунок 7"/>
          <p:cNvPicPr/>
          <p:nvPr/>
        </p:nvPicPr>
        <p:blipFill>
          <a:blip r:embed="rId5"/>
          <a:stretch>
            <a:fillRect/>
          </a:stretch>
        </p:blipFill>
        <p:spPr>
          <a:xfrm>
            <a:off x="4871064" y="1475709"/>
            <a:ext cx="2515390" cy="4019383"/>
          </a:xfrm>
          <a:prstGeom prst="rect">
            <a:avLst/>
          </a:prstGeom>
        </p:spPr>
      </p:pic>
      <p:pic>
        <p:nvPicPr>
          <p:cNvPr id="9" name="Рисунок 8"/>
          <p:cNvPicPr/>
          <p:nvPr/>
        </p:nvPicPr>
        <p:blipFill>
          <a:blip r:embed="rId6"/>
          <a:stretch>
            <a:fillRect/>
          </a:stretch>
        </p:blipFill>
        <p:spPr>
          <a:xfrm>
            <a:off x="6985336" y="1475709"/>
            <a:ext cx="2439165" cy="4019383"/>
          </a:xfrm>
          <a:prstGeom prst="rect">
            <a:avLst/>
          </a:prstGeom>
        </p:spPr>
      </p:pic>
      <p:sp>
        <p:nvSpPr>
          <p:cNvPr id="11" name="Google Shape;142;p7"/>
          <p:cNvSpPr txBox="1">
            <a:spLocks/>
          </p:cNvSpPr>
          <p:nvPr/>
        </p:nvSpPr>
        <p:spPr>
          <a:xfrm>
            <a:off x="3434251" y="5655597"/>
            <a:ext cx="1383507" cy="3655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sz="2600" b="1" i="1" dirty="0" smtClean="0"/>
              <a:t>U-net.</a:t>
            </a:r>
            <a:endParaRPr lang="ru-RU" sz="2600" i="1" dirty="0"/>
          </a:p>
        </p:txBody>
      </p:sp>
      <p:sp>
        <p:nvSpPr>
          <p:cNvPr id="13" name="Google Shape;142;p7"/>
          <p:cNvSpPr txBox="1">
            <a:spLocks/>
          </p:cNvSpPr>
          <p:nvPr/>
        </p:nvSpPr>
        <p:spPr>
          <a:xfrm>
            <a:off x="4871064" y="5653172"/>
            <a:ext cx="2114272" cy="79575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SzPts val="2800"/>
              <a:buNone/>
            </a:pPr>
            <a:r>
              <a:rPr lang="en-US" b="1" i="1" dirty="0" smtClean="0"/>
              <a:t>U-net++L3</a:t>
            </a:r>
            <a:br>
              <a:rPr lang="en-US" b="1" i="1" dirty="0" smtClean="0"/>
            </a:br>
            <a:r>
              <a:rPr lang="en-US" b="1" i="1" dirty="0" smtClean="0"/>
              <a:t>(10 epochs)</a:t>
            </a:r>
            <a:endParaRPr lang="ru-RU" i="1" dirty="0"/>
          </a:p>
        </p:txBody>
      </p:sp>
      <p:sp>
        <p:nvSpPr>
          <p:cNvPr id="17" name="Google Shape;142;p7"/>
          <p:cNvSpPr txBox="1">
            <a:spLocks/>
          </p:cNvSpPr>
          <p:nvPr/>
        </p:nvSpPr>
        <p:spPr>
          <a:xfrm>
            <a:off x="6836222" y="5653171"/>
            <a:ext cx="2114272" cy="79575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SzPts val="2800"/>
              <a:buNone/>
            </a:pPr>
            <a:r>
              <a:rPr lang="en-US" b="1" i="1" dirty="0" smtClean="0"/>
              <a:t>U-net++L3</a:t>
            </a:r>
            <a:br>
              <a:rPr lang="en-US" b="1" i="1" dirty="0" smtClean="0"/>
            </a:br>
            <a:r>
              <a:rPr lang="en-US" b="1" i="1" dirty="0" smtClean="0"/>
              <a:t>(5 epochs)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373533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154" name="Google Shape;154;p9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2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YOLO </a:t>
            </a:r>
            <a:r>
              <a:rPr lang="ru-RU" sz="32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в сегментации изображений</a:t>
            </a:r>
            <a:endParaRPr sz="36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9"/>
          <p:cNvSpPr txBox="1">
            <a:spLocks noGrp="1"/>
          </p:cNvSpPr>
          <p:nvPr>
            <p:ph type="body" idx="1"/>
          </p:nvPr>
        </p:nvSpPr>
        <p:spPr>
          <a:xfrm>
            <a:off x="838200" y="1317628"/>
            <a:ext cx="10515600" cy="4772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56" name="Google Shape;156;p9"/>
          <p:cNvSpPr txBox="1"/>
          <p:nvPr/>
        </p:nvSpPr>
        <p:spPr>
          <a:xfrm>
            <a:off x="474655" y="6268720"/>
            <a:ext cx="92100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16/23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Рисунок 7"/>
          <p:cNvPicPr/>
          <p:nvPr/>
        </p:nvPicPr>
        <p:blipFill>
          <a:blip r:embed="rId4"/>
          <a:stretch>
            <a:fillRect/>
          </a:stretch>
        </p:blipFill>
        <p:spPr>
          <a:xfrm>
            <a:off x="299402" y="1496444"/>
            <a:ext cx="7156263" cy="3268061"/>
          </a:xfrm>
          <a:prstGeom prst="rect">
            <a:avLst/>
          </a:prstGeom>
        </p:spPr>
      </p:pic>
      <p:pic>
        <p:nvPicPr>
          <p:cNvPr id="9" name="Рисунок 8"/>
          <p:cNvPicPr/>
          <p:nvPr/>
        </p:nvPicPr>
        <p:blipFill>
          <a:blip r:embed="rId5"/>
          <a:stretch>
            <a:fillRect/>
          </a:stretch>
        </p:blipFill>
        <p:spPr>
          <a:xfrm>
            <a:off x="6440379" y="3417670"/>
            <a:ext cx="5452219" cy="34403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Прямоугольник 1"/>
          <p:cNvSpPr/>
          <p:nvPr/>
        </p:nvSpPr>
        <p:spPr>
          <a:xfrm>
            <a:off x="299402" y="4853933"/>
            <a:ext cx="3050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800" i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Процесс создания </a:t>
            </a:r>
            <a:r>
              <a:rPr lang="ru-RU" sz="18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датасета</a:t>
            </a:r>
            <a:endParaRPr lang="ru-RU" sz="18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754540" y="2759262"/>
            <a:ext cx="31380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8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 формирования тренировочного </a:t>
            </a:r>
            <a:r>
              <a:rPr lang="ru-RU" sz="18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датасета</a:t>
            </a:r>
            <a:endParaRPr lang="ru-RU" sz="18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154" name="Google Shape;154;p9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ru-RU" sz="32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Результаты обучения </a:t>
            </a:r>
            <a:r>
              <a:rPr lang="ru-RU" sz="3200" b="1" dirty="0" err="1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жвух</a:t>
            </a:r>
            <a:r>
              <a:rPr lang="ru-RU" sz="32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моделей</a:t>
            </a:r>
            <a:endParaRPr sz="36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9"/>
          <p:cNvSpPr txBox="1">
            <a:spLocks noGrp="1"/>
          </p:cNvSpPr>
          <p:nvPr>
            <p:ph type="body" idx="1"/>
          </p:nvPr>
        </p:nvSpPr>
        <p:spPr>
          <a:xfrm>
            <a:off x="838200" y="1317628"/>
            <a:ext cx="10515600" cy="4772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56" name="Google Shape;156;p9"/>
          <p:cNvSpPr txBox="1"/>
          <p:nvPr/>
        </p:nvSpPr>
        <p:spPr>
          <a:xfrm>
            <a:off x="474655" y="6268720"/>
            <a:ext cx="96913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17/23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Рисунок 9"/>
          <p:cNvPicPr/>
          <p:nvPr/>
        </p:nvPicPr>
        <p:blipFill>
          <a:blip r:embed="rId4"/>
          <a:stretch>
            <a:fillRect/>
          </a:stretch>
        </p:blipFill>
        <p:spPr>
          <a:xfrm>
            <a:off x="2027112" y="2017747"/>
            <a:ext cx="8137776" cy="389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14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C:\Users\yuriy\AppData\Local\Microsoft\Windows\INetCache\Content.MSO\530ACEEC.tmp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545" y="1992711"/>
            <a:ext cx="3788913" cy="3788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 descr="C:\Users\yuriy\AppData\Local\Microsoft\Windows\INetCache\Content.MSO\FE603DC6.tmp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1" y="1951342"/>
            <a:ext cx="3757312" cy="3757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154" name="Google Shape;154;p9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ru-RU" sz="32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Результаты сегментации двух моделей</a:t>
            </a:r>
            <a:endParaRPr sz="36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9"/>
          <p:cNvSpPr txBox="1"/>
          <p:nvPr/>
        </p:nvSpPr>
        <p:spPr>
          <a:xfrm>
            <a:off x="474654" y="6268720"/>
            <a:ext cx="104934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18/23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427622" y="1539877"/>
            <a:ext cx="33904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тестовых данных из </a:t>
            </a:r>
            <a:r>
              <a:rPr lang="ru-RU" sz="20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датасета</a:t>
            </a:r>
            <a:endParaRPr lang="ru-RU" sz="2000" i="1" dirty="0"/>
          </a:p>
        </p:txBody>
      </p:sp>
      <p:sp>
        <p:nvSpPr>
          <p:cNvPr id="18" name="Google Shape;142;p7"/>
          <p:cNvSpPr txBox="1">
            <a:spLocks/>
          </p:cNvSpPr>
          <p:nvPr/>
        </p:nvSpPr>
        <p:spPr>
          <a:xfrm>
            <a:off x="2430441" y="5781627"/>
            <a:ext cx="2114272" cy="79575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SzPts val="2800"/>
              <a:buNone/>
            </a:pPr>
            <a:r>
              <a:rPr lang="ru-RU" b="1" i="1" dirty="0" smtClean="0"/>
              <a:t>Модель 1</a:t>
            </a:r>
            <a:r>
              <a:rPr lang="en-US" b="1" i="1" dirty="0" smtClean="0"/>
              <a:t/>
            </a:r>
            <a:br>
              <a:rPr lang="en-US" b="1" i="1" dirty="0" smtClean="0"/>
            </a:br>
            <a:r>
              <a:rPr lang="en-US" b="1" i="1" dirty="0" smtClean="0"/>
              <a:t>(10 epochs)</a:t>
            </a:r>
            <a:endParaRPr lang="ru-RU" i="1" dirty="0"/>
          </a:p>
        </p:txBody>
      </p:sp>
      <p:sp>
        <p:nvSpPr>
          <p:cNvPr id="19" name="Google Shape;142;p7"/>
          <p:cNvSpPr txBox="1">
            <a:spLocks/>
          </p:cNvSpPr>
          <p:nvPr/>
        </p:nvSpPr>
        <p:spPr>
          <a:xfrm>
            <a:off x="7539930" y="5781626"/>
            <a:ext cx="2114272" cy="79575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SzPts val="2800"/>
              <a:buNone/>
            </a:pPr>
            <a:r>
              <a:rPr lang="ru-RU" b="1" i="1" dirty="0" smtClean="0"/>
              <a:t>Модель 2</a:t>
            </a:r>
            <a:r>
              <a:rPr lang="en-US" b="1" i="1" dirty="0" smtClean="0"/>
              <a:t/>
            </a:r>
            <a:br>
              <a:rPr lang="en-US" b="1" i="1" dirty="0" smtClean="0"/>
            </a:br>
            <a:r>
              <a:rPr lang="en-US" b="1" i="1" dirty="0" smtClean="0"/>
              <a:t>(</a:t>
            </a:r>
            <a:r>
              <a:rPr lang="ru-RU" b="1" i="1" dirty="0" smtClean="0"/>
              <a:t>16</a:t>
            </a:r>
            <a:r>
              <a:rPr lang="en-US" b="1" i="1" dirty="0" smtClean="0"/>
              <a:t> epochs)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448402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154" name="Google Shape;154;p9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ru-RU" sz="32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Результаты сегментации двух моделей</a:t>
            </a:r>
            <a:endParaRPr sz="36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9"/>
          <p:cNvSpPr txBox="1"/>
          <p:nvPr/>
        </p:nvSpPr>
        <p:spPr>
          <a:xfrm>
            <a:off x="474655" y="6268720"/>
            <a:ext cx="92100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19/23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Рисунок 13" descr="C:\Users\yuriy\AppData\Local\Microsoft\Windows\INetCache\Content.MSO\A9FCF4F8.tmp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1" y="1951342"/>
            <a:ext cx="3757312" cy="3757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Рисунок 14" descr="C:\Users\yuriy\AppData\Local\Microsoft\Windows\INetCache\Content.MSO\BC15BEAE.tmp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546" y="2024315"/>
            <a:ext cx="3757312" cy="37573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рямоугольник 3"/>
          <p:cNvSpPr/>
          <p:nvPr/>
        </p:nvSpPr>
        <p:spPr>
          <a:xfrm>
            <a:off x="4427622" y="1539877"/>
            <a:ext cx="33904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тестовых данных из </a:t>
            </a:r>
            <a:r>
              <a:rPr lang="ru-RU" sz="20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датасета</a:t>
            </a:r>
            <a:endParaRPr lang="ru-RU" sz="2000" i="1" dirty="0"/>
          </a:p>
        </p:txBody>
      </p:sp>
      <p:sp>
        <p:nvSpPr>
          <p:cNvPr id="18" name="Google Shape;142;p7"/>
          <p:cNvSpPr txBox="1">
            <a:spLocks/>
          </p:cNvSpPr>
          <p:nvPr/>
        </p:nvSpPr>
        <p:spPr>
          <a:xfrm>
            <a:off x="2430441" y="5781627"/>
            <a:ext cx="2114272" cy="79575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SzPts val="2800"/>
              <a:buNone/>
            </a:pPr>
            <a:r>
              <a:rPr lang="ru-RU" b="1" i="1" dirty="0" smtClean="0"/>
              <a:t>Модель 1</a:t>
            </a:r>
            <a:r>
              <a:rPr lang="en-US" b="1" i="1" dirty="0" smtClean="0"/>
              <a:t/>
            </a:r>
            <a:br>
              <a:rPr lang="en-US" b="1" i="1" dirty="0" smtClean="0"/>
            </a:br>
            <a:r>
              <a:rPr lang="en-US" b="1" i="1" dirty="0" smtClean="0"/>
              <a:t>(10 epochs)</a:t>
            </a:r>
            <a:endParaRPr lang="ru-RU" i="1" dirty="0"/>
          </a:p>
        </p:txBody>
      </p:sp>
      <p:sp>
        <p:nvSpPr>
          <p:cNvPr id="19" name="Google Shape;142;p7"/>
          <p:cNvSpPr txBox="1">
            <a:spLocks/>
          </p:cNvSpPr>
          <p:nvPr/>
        </p:nvSpPr>
        <p:spPr>
          <a:xfrm>
            <a:off x="7539930" y="5781626"/>
            <a:ext cx="2114272" cy="79575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SzPts val="2800"/>
              <a:buNone/>
            </a:pPr>
            <a:r>
              <a:rPr lang="ru-RU" b="1" i="1" dirty="0" smtClean="0"/>
              <a:t>Модель 2</a:t>
            </a:r>
            <a:r>
              <a:rPr lang="en-US" b="1" i="1" dirty="0" smtClean="0"/>
              <a:t/>
            </a:r>
            <a:br>
              <a:rPr lang="en-US" b="1" i="1" dirty="0" smtClean="0"/>
            </a:br>
            <a:r>
              <a:rPr lang="en-US" b="1" i="1" dirty="0" smtClean="0"/>
              <a:t>(</a:t>
            </a:r>
            <a:r>
              <a:rPr lang="ru-RU" b="1" i="1" dirty="0" smtClean="0"/>
              <a:t>16</a:t>
            </a:r>
            <a:r>
              <a:rPr lang="en-US" b="1" i="1" dirty="0" smtClean="0"/>
              <a:t> epochs)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2899345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94" name="Google Shape;94;p2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Цель</a:t>
            </a:r>
            <a:endParaRPr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"/>
          <p:cNvSpPr txBox="1">
            <a:spLocks noGrp="1"/>
          </p:cNvSpPr>
          <p:nvPr>
            <p:ph type="body" idx="1"/>
          </p:nvPr>
        </p:nvSpPr>
        <p:spPr>
          <a:xfrm>
            <a:off x="838200" y="1317627"/>
            <a:ext cx="10515600" cy="426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259080" algn="just">
              <a:spcBef>
                <a:spcPts val="0"/>
              </a:spcBef>
              <a:buSzPct val="100000"/>
            </a:pPr>
            <a:r>
              <a:rPr lang="ru-RU" sz="4800" i="1" dirty="0"/>
              <a:t>Цель </a:t>
            </a:r>
            <a:r>
              <a:rPr lang="ru-RU" sz="4800" i="1" dirty="0" smtClean="0"/>
              <a:t>технологической </a:t>
            </a:r>
            <a:r>
              <a:rPr lang="ru-RU" sz="4800" i="1" dirty="0"/>
              <a:t>практики</a:t>
            </a:r>
            <a:r>
              <a:rPr lang="ru-RU" sz="4800" i="1" dirty="0" smtClean="0"/>
              <a:t>:</a:t>
            </a:r>
            <a:r>
              <a:rPr lang="ru-RU" sz="4800" dirty="0" smtClean="0"/>
              <a:t> развитию </a:t>
            </a:r>
            <a:r>
              <a:rPr lang="ru-RU" sz="4800" dirty="0"/>
              <a:t>практических умений и навыков, </a:t>
            </a:r>
            <a:r>
              <a:rPr lang="ru-RU" sz="4800" dirty="0" smtClean="0"/>
              <a:t>формировани</a:t>
            </a:r>
            <a:r>
              <a:rPr lang="ru-RU" sz="4800" dirty="0"/>
              <a:t>ю</a:t>
            </a:r>
            <a:r>
              <a:rPr lang="ru-RU" sz="4800" dirty="0" smtClean="0"/>
              <a:t> </a:t>
            </a:r>
            <a:r>
              <a:rPr lang="ru-RU" sz="4800" dirty="0"/>
              <a:t>требуемых профессиональных компетенций, приобретение опыта в решении реальных профессиональных задач</a:t>
            </a:r>
            <a:endParaRPr lang="ru-RU" sz="43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64135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</p:txBody>
      </p:sp>
      <p:sp>
        <p:nvSpPr>
          <p:cNvPr id="96" name="Google Shape;96;p2"/>
          <p:cNvSpPr txBox="1"/>
          <p:nvPr/>
        </p:nvSpPr>
        <p:spPr>
          <a:xfrm>
            <a:off x="474655" y="6268720"/>
            <a:ext cx="6254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2/23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154" name="Google Shape;154;p9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ru-RU" sz="32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Результаты сегментации двух моделей</a:t>
            </a:r>
            <a:endParaRPr sz="36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9"/>
          <p:cNvSpPr txBox="1"/>
          <p:nvPr/>
        </p:nvSpPr>
        <p:spPr>
          <a:xfrm>
            <a:off x="474654" y="6268720"/>
            <a:ext cx="101726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20/23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427622" y="1539877"/>
            <a:ext cx="33904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изображениях, не </a:t>
            </a:r>
            <a:r>
              <a:rPr lang="ru-RU" sz="2000" i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участвовавших </a:t>
            </a:r>
            <a:r>
              <a:rPr lang="ru-RU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обучении</a:t>
            </a:r>
            <a:endParaRPr lang="ru-RU" sz="2000" i="1" dirty="0"/>
          </a:p>
        </p:txBody>
      </p:sp>
      <p:sp>
        <p:nvSpPr>
          <p:cNvPr id="18" name="Google Shape;142;p7"/>
          <p:cNvSpPr txBox="1">
            <a:spLocks/>
          </p:cNvSpPr>
          <p:nvPr/>
        </p:nvSpPr>
        <p:spPr>
          <a:xfrm>
            <a:off x="2430441" y="5781627"/>
            <a:ext cx="2114272" cy="79575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SzPts val="2800"/>
              <a:buNone/>
            </a:pPr>
            <a:r>
              <a:rPr lang="ru-RU" b="1" i="1" dirty="0" smtClean="0"/>
              <a:t>Модель 1</a:t>
            </a:r>
            <a:r>
              <a:rPr lang="en-US" b="1" i="1" dirty="0" smtClean="0"/>
              <a:t/>
            </a:r>
            <a:br>
              <a:rPr lang="en-US" b="1" i="1" dirty="0" smtClean="0"/>
            </a:br>
            <a:r>
              <a:rPr lang="en-US" b="1" i="1" dirty="0" smtClean="0"/>
              <a:t>(10 epochs)</a:t>
            </a:r>
            <a:endParaRPr lang="ru-RU" i="1" dirty="0"/>
          </a:p>
        </p:txBody>
      </p:sp>
      <p:sp>
        <p:nvSpPr>
          <p:cNvPr id="19" name="Google Shape;142;p7"/>
          <p:cNvSpPr txBox="1">
            <a:spLocks/>
          </p:cNvSpPr>
          <p:nvPr/>
        </p:nvSpPr>
        <p:spPr>
          <a:xfrm>
            <a:off x="7539930" y="5781626"/>
            <a:ext cx="2114272" cy="79575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SzPts val="2800"/>
              <a:buNone/>
            </a:pPr>
            <a:r>
              <a:rPr lang="ru-RU" b="1" i="1" dirty="0" smtClean="0"/>
              <a:t>Модель 2</a:t>
            </a:r>
            <a:r>
              <a:rPr lang="en-US" b="1" i="1" dirty="0" smtClean="0"/>
              <a:t/>
            </a:r>
            <a:br>
              <a:rPr lang="en-US" b="1" i="1" dirty="0" smtClean="0"/>
            </a:br>
            <a:r>
              <a:rPr lang="en-US" b="1" i="1" dirty="0" smtClean="0"/>
              <a:t>(</a:t>
            </a:r>
            <a:r>
              <a:rPr lang="ru-RU" b="1" i="1" dirty="0" smtClean="0"/>
              <a:t>16</a:t>
            </a:r>
            <a:r>
              <a:rPr lang="en-US" b="1" i="1" dirty="0" smtClean="0"/>
              <a:t> epochs)</a:t>
            </a:r>
            <a:endParaRPr lang="ru-RU" i="1" dirty="0"/>
          </a:p>
        </p:txBody>
      </p:sp>
      <p:pic>
        <p:nvPicPr>
          <p:cNvPr id="12" name="Рисунок 11" descr="C:\Users\yuriy\AppData\Local\Microsoft\Windows\INetCache\Content.MSO\D12555C4.tmp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1" y="2850961"/>
            <a:ext cx="4875462" cy="2857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 descr="C:\Users\yuriy\AppData\Local\Microsoft\Windows\INetCache\Content.MSO\2C38CFDA.tmp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905" y="2850961"/>
            <a:ext cx="5000553" cy="2930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1769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154" name="Google Shape;154;p9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3600"/>
            </a:pPr>
            <a:r>
              <a:rPr lang="ru-RU" sz="3200" b="1" dirty="0">
                <a:solidFill>
                  <a:schemeClr val="bg1"/>
                </a:solidFill>
              </a:rPr>
              <a:t>В</a:t>
            </a:r>
            <a:r>
              <a:rPr lang="ru-RU" sz="3200" b="1" dirty="0" smtClean="0">
                <a:solidFill>
                  <a:schemeClr val="bg1"/>
                </a:solidFill>
              </a:rPr>
              <a:t>ыводы </a:t>
            </a:r>
            <a:r>
              <a:rPr lang="ru-RU" sz="3200" b="1" dirty="0">
                <a:solidFill>
                  <a:schemeClr val="bg1"/>
                </a:solidFill>
              </a:rPr>
              <a:t>по проделанной работе</a:t>
            </a:r>
            <a:endParaRPr sz="36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9"/>
          <p:cNvSpPr txBox="1"/>
          <p:nvPr/>
        </p:nvSpPr>
        <p:spPr>
          <a:xfrm>
            <a:off x="474654" y="6268720"/>
            <a:ext cx="100121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21/23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2;p3"/>
          <p:cNvSpPr txBox="1">
            <a:spLocks/>
          </p:cNvSpPr>
          <p:nvPr/>
        </p:nvSpPr>
        <p:spPr>
          <a:xfrm>
            <a:off x="838200" y="1317628"/>
            <a:ext cx="10515600" cy="47722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00000"/>
              </a:lnSpc>
              <a:spcBef>
                <a:spcPts val="0"/>
              </a:spcBef>
              <a:buSzPts val="2800"/>
            </a:pPr>
            <a:r>
              <a:rPr lang="ru-RU" sz="3200" dirty="0" smtClean="0"/>
              <a:t>Была </a:t>
            </a:r>
            <a:r>
              <a:rPr lang="ru-RU" sz="3200" dirty="0"/>
              <a:t>разработана программа для сегментации изображений с использованием архитектуры U-</a:t>
            </a:r>
            <a:r>
              <a:rPr lang="ru-RU" sz="3200" dirty="0" err="1"/>
              <a:t>Net</a:t>
            </a:r>
            <a:r>
              <a:rPr lang="ru-RU" sz="3200" dirty="0"/>
              <a:t>++ и проведены опыты по сегментации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buSzPts val="2800"/>
            </a:pPr>
            <a:r>
              <a:rPr lang="ru-RU" sz="3200" dirty="0" smtClean="0"/>
              <a:t>Разработана </a:t>
            </a:r>
            <a:r>
              <a:rPr lang="ru-RU" sz="3200" dirty="0"/>
              <a:t>программа, использующая YOLO в связке с платформой </a:t>
            </a:r>
            <a:r>
              <a:rPr lang="ru-RU" sz="3200" dirty="0" err="1"/>
              <a:t>Roboflow</a:t>
            </a:r>
            <a:r>
              <a:rPr lang="ru-RU" sz="3200" dirty="0"/>
              <a:t>, для определения принадлежности каждого пикселя к определенному классу объектов, в данном случае — к мыши на </a:t>
            </a:r>
            <a:r>
              <a:rPr lang="ru-RU" sz="3200" dirty="0" smtClean="0"/>
              <a:t>изображениях</a:t>
            </a:r>
          </a:p>
        </p:txBody>
      </p:sp>
    </p:spTree>
    <p:extLst>
      <p:ext uri="{BB962C8B-B14F-4D97-AF65-F5344CB8AC3E}">
        <p14:creationId xmlns:p14="http://schemas.microsoft.com/office/powerpoint/2010/main" val="489344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238" name="Google Shape;238;p17"/>
          <p:cNvSpPr txBox="1"/>
          <p:nvPr/>
        </p:nvSpPr>
        <p:spPr>
          <a:xfrm>
            <a:off x="787401" y="1706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Заключение</a:t>
            </a:r>
            <a:endParaRPr sz="44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7"/>
          <p:cNvSpPr txBox="1">
            <a:spLocks noGrp="1"/>
          </p:cNvSpPr>
          <p:nvPr>
            <p:ph type="body" idx="1"/>
          </p:nvPr>
        </p:nvSpPr>
        <p:spPr>
          <a:xfrm>
            <a:off x="787401" y="1362165"/>
            <a:ext cx="9759949" cy="447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spcBef>
                <a:spcPts val="0"/>
              </a:spcBef>
              <a:buSzPts val="2800"/>
            </a:pPr>
            <a:r>
              <a:rPr lang="ru-RU" dirty="0"/>
              <a:t> В результате выполнения научно исследовательской работы были закреплены теоретические знания, полученные при изучении дисциплин ранее в этом </a:t>
            </a:r>
            <a:r>
              <a:rPr lang="ru-RU" dirty="0" smtClean="0"/>
              <a:t>году</a:t>
            </a:r>
          </a:p>
          <a:p>
            <a:pPr marL="228600" lvl="0" indent="-228600">
              <a:spcBef>
                <a:spcPts val="0"/>
              </a:spcBef>
              <a:buSzPts val="2800"/>
            </a:pPr>
            <a:r>
              <a:rPr lang="ru-RU" dirty="0" smtClean="0"/>
              <a:t>Приобретен </a:t>
            </a:r>
            <a:r>
              <a:rPr lang="ru-RU" dirty="0"/>
              <a:t>опыт в решении реальных профессиональных </a:t>
            </a:r>
            <a:r>
              <a:rPr lang="ru-RU" dirty="0" smtClean="0"/>
              <a:t>задач</a:t>
            </a:r>
          </a:p>
          <a:p>
            <a:pPr marL="228600" lvl="0" indent="-228600">
              <a:spcBef>
                <a:spcPts val="0"/>
              </a:spcBef>
              <a:buSzPts val="2800"/>
            </a:pPr>
            <a:r>
              <a:rPr lang="ru-RU" dirty="0" smtClean="0"/>
              <a:t>Полученные </a:t>
            </a:r>
            <a:r>
              <a:rPr lang="ru-RU" dirty="0"/>
              <a:t>опыт был проанализирован и по полученным результатам определено направление для моего развития в следующем </a:t>
            </a:r>
            <a:r>
              <a:rPr lang="ru-RU" dirty="0" smtClean="0"/>
              <a:t>году</a:t>
            </a:r>
          </a:p>
          <a:p>
            <a:pPr marL="228600" lvl="0" indent="-228600">
              <a:spcBef>
                <a:spcPts val="0"/>
              </a:spcBef>
              <a:buSzPts val="2800"/>
            </a:pPr>
            <a:r>
              <a:rPr lang="ru-RU" dirty="0" smtClean="0"/>
              <a:t>Таким </a:t>
            </a:r>
            <a:r>
              <a:rPr lang="ru-RU" dirty="0"/>
              <a:t>образом, были </a:t>
            </a:r>
            <a:r>
              <a:rPr lang="ru-RU" dirty="0" smtClean="0"/>
              <a:t>достигнуты </a:t>
            </a:r>
            <a:r>
              <a:rPr lang="ru-RU" dirty="0"/>
              <a:t>поставленные </a:t>
            </a:r>
            <a:r>
              <a:rPr lang="ru-RU" dirty="0" smtClean="0"/>
              <a:t>цели. </a:t>
            </a:r>
            <a:endParaRPr dirty="0"/>
          </a:p>
        </p:txBody>
      </p:sp>
      <p:sp>
        <p:nvSpPr>
          <p:cNvPr id="240" name="Google Shape;240;p17"/>
          <p:cNvSpPr txBox="1"/>
          <p:nvPr/>
        </p:nvSpPr>
        <p:spPr>
          <a:xfrm>
            <a:off x="474655" y="6268720"/>
            <a:ext cx="100121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22/23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8"/>
          <p:cNvSpPr txBox="1"/>
          <p:nvPr/>
        </p:nvSpPr>
        <p:spPr>
          <a:xfrm>
            <a:off x="3216276" y="2751935"/>
            <a:ext cx="574674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Спасибо за внимание!</a:t>
            </a:r>
            <a:endParaRPr sz="4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63" y="-728663"/>
            <a:ext cx="1209675" cy="831532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8937" y="38100"/>
            <a:ext cx="2085975" cy="14859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12" y="922497"/>
            <a:ext cx="3084195" cy="7648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9" name="Google Shape;101;p3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Задачи</a:t>
            </a:r>
            <a:endParaRPr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2;p3"/>
          <p:cNvSpPr txBox="1">
            <a:spLocks/>
          </p:cNvSpPr>
          <p:nvPr/>
        </p:nvSpPr>
        <p:spPr>
          <a:xfrm>
            <a:off x="838200" y="1317628"/>
            <a:ext cx="10515600" cy="47722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00000"/>
              </a:lnSpc>
              <a:spcBef>
                <a:spcPts val="0"/>
              </a:spcBef>
              <a:buSzPts val="2800"/>
            </a:pPr>
            <a:r>
              <a:rPr lang="ru-RU" sz="3200" dirty="0" smtClean="0"/>
              <a:t>Закрепить теоретический материал дисциплин, изученных </a:t>
            </a:r>
            <a:r>
              <a:rPr lang="ru-RU" sz="3200" dirty="0"/>
              <a:t>ранее в этом </a:t>
            </a:r>
            <a:r>
              <a:rPr lang="ru-RU" sz="3200" dirty="0" smtClean="0"/>
              <a:t>году</a:t>
            </a:r>
            <a:endParaRPr lang="ru-RU" sz="3200" dirty="0"/>
          </a:p>
          <a:p>
            <a:pPr lvl="1" algn="just">
              <a:lnSpc>
                <a:spcPct val="100000"/>
              </a:lnSpc>
              <a:spcBef>
                <a:spcPts val="0"/>
              </a:spcBef>
              <a:buSzPts val="2800"/>
            </a:pPr>
            <a:r>
              <a:rPr lang="ru-RU" sz="3200" dirty="0" smtClean="0"/>
              <a:t>Изучить методики </a:t>
            </a:r>
            <a:r>
              <a:rPr lang="ru-RU" sz="3200" dirty="0"/>
              <a:t>сегментации изображений способами компьютерного </a:t>
            </a:r>
            <a:r>
              <a:rPr lang="ru-RU" sz="3200" dirty="0" smtClean="0"/>
              <a:t>зрения</a:t>
            </a:r>
            <a:endParaRPr lang="ru-RU" sz="3200" dirty="0"/>
          </a:p>
          <a:p>
            <a:pPr lvl="1" algn="just">
              <a:lnSpc>
                <a:spcPct val="100000"/>
              </a:lnSpc>
              <a:spcBef>
                <a:spcPts val="0"/>
              </a:spcBef>
              <a:buSzPts val="2800"/>
            </a:pPr>
            <a:r>
              <a:rPr lang="ru-RU" sz="3200" dirty="0" smtClean="0"/>
              <a:t>Разработать </a:t>
            </a:r>
            <a:r>
              <a:rPr lang="ru-RU" sz="3200" dirty="0"/>
              <a:t>и обучить модели для сегментации изображений на основе искусственных нейронных </a:t>
            </a:r>
            <a:r>
              <a:rPr lang="ru-RU" sz="3200" dirty="0" smtClean="0"/>
              <a:t>сетей</a:t>
            </a:r>
            <a:endParaRPr lang="ru-RU" sz="3200" dirty="0"/>
          </a:p>
          <a:p>
            <a:pPr lvl="1" algn="just">
              <a:lnSpc>
                <a:spcPct val="100000"/>
              </a:lnSpc>
              <a:spcBef>
                <a:spcPts val="0"/>
              </a:spcBef>
              <a:buSzPts val="2800"/>
            </a:pPr>
            <a:r>
              <a:rPr lang="ru-RU" sz="3200" dirty="0" smtClean="0"/>
              <a:t>Выбрать </a:t>
            </a:r>
            <a:r>
              <a:rPr lang="ru-RU" sz="3200" dirty="0"/>
              <a:t>интересующее направление ИИ, для написания выпускной квалификационной </a:t>
            </a:r>
            <a:r>
              <a:rPr lang="ru-RU" sz="3200" dirty="0" smtClean="0"/>
              <a:t>работы</a:t>
            </a:r>
            <a:endParaRPr lang="ru-RU" sz="3200" dirty="0"/>
          </a:p>
        </p:txBody>
      </p:sp>
      <p:sp>
        <p:nvSpPr>
          <p:cNvPr id="11" name="Google Shape;240;p17"/>
          <p:cNvSpPr txBox="1"/>
          <p:nvPr/>
        </p:nvSpPr>
        <p:spPr>
          <a:xfrm>
            <a:off x="474655" y="6268720"/>
            <a:ext cx="10523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3/23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107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128" name="Google Shape;128;p6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ru-RU" sz="40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Используемые </a:t>
            </a:r>
            <a:r>
              <a:rPr lang="ru-RU" sz="40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технологии</a:t>
            </a:r>
            <a:endParaRPr sz="4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6"/>
          <p:cNvSpPr txBox="1"/>
          <p:nvPr/>
        </p:nvSpPr>
        <p:spPr>
          <a:xfrm>
            <a:off x="474655" y="6268720"/>
            <a:ext cx="6254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4/23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55" y="1317628"/>
            <a:ext cx="7496175" cy="3848100"/>
          </a:xfrm>
          <a:prstGeom prst="rect">
            <a:avLst/>
          </a:prstGeom>
        </p:spPr>
      </p:pic>
      <p:pic>
        <p:nvPicPr>
          <p:cNvPr id="1026" name="Picture 2" descr="Picture backgroun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830" y="1858237"/>
            <a:ext cx="4123146" cy="112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cture backgroun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395" y="3731757"/>
            <a:ext cx="3362015" cy="60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icture background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416" y="5042401"/>
            <a:ext cx="2948199" cy="181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0" y="3384884"/>
            <a:ext cx="2518611" cy="2181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147" name="Google Shape;147;p8"/>
          <p:cNvSpPr txBox="1"/>
          <p:nvPr/>
        </p:nvSpPr>
        <p:spPr>
          <a:xfrm>
            <a:off x="474655" y="6268720"/>
            <a:ext cx="6254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5/23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8"/>
          <p:cNvSpPr txBox="1">
            <a:spLocks noGrp="1"/>
          </p:cNvSpPr>
          <p:nvPr>
            <p:ph type="title"/>
          </p:nvPr>
        </p:nvSpPr>
        <p:spPr>
          <a:xfrm>
            <a:off x="787400" y="161925"/>
            <a:ext cx="8045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ru-RU" sz="4000" b="1" dirty="0">
                <a:solidFill>
                  <a:schemeClr val="bg1"/>
                </a:solidFill>
              </a:rPr>
              <a:t>Использование стека технологий</a:t>
            </a:r>
            <a:endParaRPr sz="4000" b="1" dirty="0">
              <a:solidFill>
                <a:schemeClr val="bg1"/>
              </a:solidFill>
              <a:sym typeface="Calibri"/>
            </a:endParaRPr>
          </a:p>
        </p:txBody>
      </p:sp>
      <p:sp>
        <p:nvSpPr>
          <p:cNvPr id="149" name="Google Shape;149;p8"/>
          <p:cNvSpPr txBox="1">
            <a:spLocks noGrp="1"/>
          </p:cNvSpPr>
          <p:nvPr>
            <p:ph type="body" idx="1"/>
          </p:nvPr>
        </p:nvSpPr>
        <p:spPr>
          <a:xfrm>
            <a:off x="867611" y="1239328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spcBef>
                <a:spcPts val="1000"/>
              </a:spcBef>
              <a:spcAft>
                <a:spcPts val="0"/>
              </a:spcAft>
              <a:buSzPts val="3200"/>
              <a:buChar char="•"/>
            </a:pPr>
            <a:r>
              <a:rPr lang="en-US" sz="3200" dirty="0" err="1" smtClean="0"/>
              <a:t>OpenCV</a:t>
            </a:r>
            <a:r>
              <a:rPr lang="en-US" sz="3200" dirty="0" smtClean="0"/>
              <a:t> </a:t>
            </a:r>
            <a:r>
              <a:rPr lang="ru-RU" sz="3200" dirty="0" smtClean="0"/>
              <a:t>для работы с изображениями</a:t>
            </a:r>
          </a:p>
          <a:p>
            <a:pPr marL="228600" lvl="0" indent="-228600" algn="just" rtl="0">
              <a:spcBef>
                <a:spcPts val="1000"/>
              </a:spcBef>
              <a:spcAft>
                <a:spcPts val="0"/>
              </a:spcAft>
              <a:buSzPts val="3200"/>
              <a:buChar char="•"/>
            </a:pPr>
            <a:r>
              <a:rPr lang="en-US" sz="3200" dirty="0" err="1" smtClean="0"/>
              <a:t>Keras</a:t>
            </a:r>
            <a:r>
              <a:rPr lang="en-US" sz="3200" dirty="0" smtClean="0"/>
              <a:t> </a:t>
            </a:r>
            <a:r>
              <a:rPr lang="ru-RU" sz="3200" dirty="0" smtClean="0"/>
              <a:t>и </a:t>
            </a:r>
            <a:r>
              <a:rPr lang="en-US" sz="3200" dirty="0" err="1" smtClean="0"/>
              <a:t>Tensorflow</a:t>
            </a:r>
            <a:r>
              <a:rPr lang="en-US" sz="3200" dirty="0" smtClean="0"/>
              <a:t> </a:t>
            </a:r>
            <a:r>
              <a:rPr lang="ru-RU" sz="3200" dirty="0" smtClean="0"/>
              <a:t>для моделирования архитектур для сегментации</a:t>
            </a:r>
            <a:endParaRPr sz="3200" dirty="0"/>
          </a:p>
          <a:p>
            <a:pPr marL="228600" lvl="0" indent="-228600" algn="just" rtl="0">
              <a:spcBef>
                <a:spcPts val="1000"/>
              </a:spcBef>
              <a:spcAft>
                <a:spcPts val="0"/>
              </a:spcAft>
              <a:buSzPts val="3200"/>
              <a:buChar char="•"/>
            </a:pPr>
            <a:r>
              <a:rPr lang="en-US" sz="3200" dirty="0" err="1" smtClean="0"/>
              <a:t>Ultralytics</a:t>
            </a:r>
            <a:r>
              <a:rPr lang="en-US" sz="3200" dirty="0" smtClean="0"/>
              <a:t> </a:t>
            </a:r>
            <a:r>
              <a:rPr lang="ru-RU" sz="3200" dirty="0" smtClean="0"/>
              <a:t>и </a:t>
            </a:r>
            <a:r>
              <a:rPr lang="en-US" sz="3200" dirty="0" err="1" smtClean="0"/>
              <a:t>Roboflow</a:t>
            </a:r>
            <a:r>
              <a:rPr lang="en-US" sz="3200" dirty="0" smtClean="0"/>
              <a:t> </a:t>
            </a:r>
            <a:r>
              <a:rPr lang="ru-RU" sz="3200" dirty="0" smtClean="0"/>
              <a:t>для работы с </a:t>
            </a:r>
            <a:r>
              <a:rPr lang="ru-RU" sz="3200" dirty="0" err="1" smtClean="0"/>
              <a:t>датасетами</a:t>
            </a:r>
            <a:r>
              <a:rPr lang="ru-RU" sz="3200" dirty="0" smtClean="0"/>
              <a:t> и </a:t>
            </a:r>
            <a:r>
              <a:rPr lang="en-US" sz="3200" dirty="0" smtClean="0"/>
              <a:t>YOLO</a:t>
            </a:r>
            <a:endParaRPr sz="3200"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147" name="Google Shape;147;p8"/>
          <p:cNvSpPr txBox="1"/>
          <p:nvPr/>
        </p:nvSpPr>
        <p:spPr>
          <a:xfrm>
            <a:off x="474655" y="6268720"/>
            <a:ext cx="6254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/23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8"/>
          <p:cNvSpPr txBox="1">
            <a:spLocks noGrp="1"/>
          </p:cNvSpPr>
          <p:nvPr>
            <p:ph type="title"/>
          </p:nvPr>
        </p:nvSpPr>
        <p:spPr>
          <a:xfrm>
            <a:off x="787399" y="161925"/>
            <a:ext cx="11837737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ru-RU" sz="3600" b="1" dirty="0" smtClean="0">
                <a:solidFill>
                  <a:schemeClr val="bg1"/>
                </a:solidFill>
              </a:rPr>
              <a:t>Поставленная задача которую необходимо решить</a:t>
            </a:r>
            <a:endParaRPr sz="3600" b="1" dirty="0">
              <a:solidFill>
                <a:schemeClr val="bg1"/>
              </a:solidFill>
              <a:sym typeface="Calibri"/>
            </a:endParaRPr>
          </a:p>
        </p:txBody>
      </p:sp>
      <p:sp>
        <p:nvSpPr>
          <p:cNvPr id="149" name="Google Shape;149;p8"/>
          <p:cNvSpPr txBox="1">
            <a:spLocks noGrp="1"/>
          </p:cNvSpPr>
          <p:nvPr>
            <p:ph type="body" idx="1"/>
          </p:nvPr>
        </p:nvSpPr>
        <p:spPr>
          <a:xfrm>
            <a:off x="867611" y="1239328"/>
            <a:ext cx="10515600" cy="1455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>
              <a:buSzPts val="3200"/>
            </a:pPr>
            <a:r>
              <a:rPr lang="ru-RU" sz="3200" dirty="0" smtClean="0"/>
              <a:t>Разработать </a:t>
            </a:r>
            <a:r>
              <a:rPr lang="ru-RU" sz="3200" dirty="0"/>
              <a:t>программу для </a:t>
            </a:r>
            <a:r>
              <a:rPr lang="ru-RU" sz="3200" dirty="0" smtClean="0"/>
              <a:t>отделения </a:t>
            </a:r>
            <a:r>
              <a:rPr lang="ru-RU" sz="3200" dirty="0"/>
              <a:t>тела животного </a:t>
            </a:r>
            <a:r>
              <a:rPr lang="ru-RU" sz="3200" dirty="0" smtClean="0"/>
              <a:t>от фона на изображении (Сегментация)</a:t>
            </a: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3493" y="2342775"/>
            <a:ext cx="4678401" cy="426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18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9318" y="329314"/>
            <a:ext cx="14401800" cy="933450"/>
          </a:xfrm>
          <a:prstGeom prst="rect">
            <a:avLst/>
          </a:prstGeom>
        </p:spPr>
      </p:pic>
      <p:sp>
        <p:nvSpPr>
          <p:cNvPr id="5" name="Google Shape;140;p7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ru-RU" sz="4000" b="1" dirty="0" smtClean="0">
                <a:solidFill>
                  <a:schemeClr val="bg1"/>
                </a:solidFill>
              </a:rPr>
              <a:t>Работа со </a:t>
            </a:r>
            <a:r>
              <a:rPr lang="ru-RU" sz="4000" b="1" dirty="0" err="1" smtClean="0">
                <a:solidFill>
                  <a:schemeClr val="bg1"/>
                </a:solidFill>
              </a:rPr>
              <a:t>свёрточными</a:t>
            </a:r>
            <a:r>
              <a:rPr lang="ru-RU" sz="4000" b="1" dirty="0" smtClean="0">
                <a:solidFill>
                  <a:schemeClr val="bg1"/>
                </a:solidFill>
              </a:rPr>
              <a:t> слоями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6" name="Google Shape;142;p7"/>
          <p:cNvSpPr txBox="1">
            <a:spLocks/>
          </p:cNvSpPr>
          <p:nvPr/>
        </p:nvSpPr>
        <p:spPr>
          <a:xfrm>
            <a:off x="4963027" y="5795015"/>
            <a:ext cx="2164347" cy="8386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i="1" dirty="0" smtClean="0"/>
              <a:t>Convolution</a:t>
            </a:r>
            <a:endParaRPr lang="ru-RU" i="1" dirty="0"/>
          </a:p>
        </p:txBody>
      </p:sp>
      <p:sp>
        <p:nvSpPr>
          <p:cNvPr id="8" name="Google Shape;240;p17"/>
          <p:cNvSpPr txBox="1"/>
          <p:nvPr/>
        </p:nvSpPr>
        <p:spPr>
          <a:xfrm>
            <a:off x="474655" y="6268720"/>
            <a:ext cx="157360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7/23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288992" y="1654877"/>
            <a:ext cx="5357702" cy="41472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600" dirty="0" err="1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6A52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conv_block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001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001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inputs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001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num_filters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x = Conv2D(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num_filters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1166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padding=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'same'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)(inputs)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x =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BatchNormalization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()(x)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x = Activation(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)(x)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x = Conv2D(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num_filters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1166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padding=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'same'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)(x)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x =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BatchNormalization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()(x)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x = Activation(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)(x)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</a:t>
            </a:r>
            <a:r>
              <a:rPr lang="en-US" sz="1600" dirty="0">
                <a:solidFill>
                  <a:srgbClr val="9723B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42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9318" y="329314"/>
            <a:ext cx="14401800" cy="933450"/>
          </a:xfrm>
          <a:prstGeom prst="rect">
            <a:avLst/>
          </a:prstGeom>
        </p:spPr>
      </p:pic>
      <p:sp>
        <p:nvSpPr>
          <p:cNvPr id="5" name="Google Shape;140;p7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ru-RU" sz="4000" b="1" dirty="0" smtClean="0">
                <a:solidFill>
                  <a:schemeClr val="bg1"/>
                </a:solidFill>
              </a:rPr>
              <a:t>Работа со </a:t>
            </a:r>
            <a:r>
              <a:rPr lang="ru-RU" sz="4000" b="1" dirty="0" err="1" smtClean="0">
                <a:solidFill>
                  <a:schemeClr val="bg1"/>
                </a:solidFill>
              </a:rPr>
              <a:t>свёрточными</a:t>
            </a:r>
            <a:r>
              <a:rPr lang="ru-RU" sz="4000" b="1" dirty="0" smtClean="0">
                <a:solidFill>
                  <a:schemeClr val="bg1"/>
                </a:solidFill>
              </a:rPr>
              <a:t> слоями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6" name="Google Shape;142;p7"/>
          <p:cNvSpPr txBox="1">
            <a:spLocks/>
          </p:cNvSpPr>
          <p:nvPr/>
        </p:nvSpPr>
        <p:spPr>
          <a:xfrm>
            <a:off x="4963027" y="5795015"/>
            <a:ext cx="2164347" cy="8386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i="1" dirty="0" smtClean="0"/>
              <a:t>Encoder</a:t>
            </a:r>
            <a:endParaRPr lang="ru-RU" i="1" dirty="0"/>
          </a:p>
        </p:txBody>
      </p:sp>
      <p:sp>
        <p:nvSpPr>
          <p:cNvPr id="8" name="Google Shape;240;p17"/>
          <p:cNvSpPr txBox="1"/>
          <p:nvPr/>
        </p:nvSpPr>
        <p:spPr>
          <a:xfrm>
            <a:off x="474655" y="6268720"/>
            <a:ext cx="157360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/23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839453" y="1879232"/>
            <a:ext cx="6096000" cy="352404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US" dirty="0" err="1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6A52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encoder_block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01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num_filters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isPlusPlus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</a:t>
            </a:r>
            <a:r>
              <a:rPr lang="en-US" dirty="0">
                <a:solidFill>
                  <a:srgbClr val="9723B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isPlusPlus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x = </a:t>
            </a:r>
            <a:r>
              <a:rPr lang="en-US" dirty="0" err="1">
                <a:solidFill>
                  <a:srgbClr val="001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.conv_block_plus_plus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(inputs,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num_filters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p = MaxPool2D((</a:t>
            </a:r>
            <a:r>
              <a:rPr lang="en-US" dirty="0">
                <a:solidFill>
                  <a:srgbClr val="1166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1166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strides=(</a:t>
            </a:r>
            <a:r>
              <a:rPr lang="en-US" dirty="0">
                <a:solidFill>
                  <a:srgbClr val="1166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1166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))(x)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US" dirty="0">
                <a:solidFill>
                  <a:srgbClr val="9723B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x, p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</a:t>
            </a:r>
            <a:r>
              <a:rPr lang="en-US" dirty="0">
                <a:solidFill>
                  <a:srgbClr val="9723B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x = </a:t>
            </a:r>
            <a:r>
              <a:rPr lang="en-US" dirty="0" err="1">
                <a:solidFill>
                  <a:srgbClr val="001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.conv_block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(inputs,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num_filters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p = MaxPool2D((</a:t>
            </a:r>
            <a:r>
              <a:rPr lang="en-US" dirty="0">
                <a:solidFill>
                  <a:srgbClr val="1166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1166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))(x)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       </a:t>
            </a:r>
            <a:r>
              <a:rPr lang="en-US" dirty="0">
                <a:solidFill>
                  <a:srgbClr val="9723B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x, 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4361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9318" y="329314"/>
            <a:ext cx="14401800" cy="933450"/>
          </a:xfrm>
          <a:prstGeom prst="rect">
            <a:avLst/>
          </a:prstGeom>
        </p:spPr>
      </p:pic>
      <p:sp>
        <p:nvSpPr>
          <p:cNvPr id="5" name="Google Shape;140;p7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ru-RU" sz="4000" b="1" dirty="0" smtClean="0">
                <a:solidFill>
                  <a:schemeClr val="bg1"/>
                </a:solidFill>
              </a:rPr>
              <a:t>Работа со </a:t>
            </a:r>
            <a:r>
              <a:rPr lang="ru-RU" sz="4000" b="1" dirty="0" err="1" smtClean="0">
                <a:solidFill>
                  <a:schemeClr val="bg1"/>
                </a:solidFill>
              </a:rPr>
              <a:t>свёрточными</a:t>
            </a:r>
            <a:r>
              <a:rPr lang="ru-RU" sz="4000" b="1" dirty="0" smtClean="0">
                <a:solidFill>
                  <a:schemeClr val="bg1"/>
                </a:solidFill>
              </a:rPr>
              <a:t> слоями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6" name="Google Shape;142;p7"/>
          <p:cNvSpPr txBox="1">
            <a:spLocks/>
          </p:cNvSpPr>
          <p:nvPr/>
        </p:nvSpPr>
        <p:spPr>
          <a:xfrm>
            <a:off x="4963027" y="5795015"/>
            <a:ext cx="2164347" cy="8386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i="1" dirty="0" smtClean="0"/>
              <a:t>Decoder</a:t>
            </a:r>
            <a:endParaRPr lang="ru-RU" i="1" dirty="0"/>
          </a:p>
        </p:txBody>
      </p:sp>
      <p:sp>
        <p:nvSpPr>
          <p:cNvPr id="8" name="Google Shape;240;p17"/>
          <p:cNvSpPr txBox="1"/>
          <p:nvPr/>
        </p:nvSpPr>
        <p:spPr>
          <a:xfrm>
            <a:off x="474655" y="6268720"/>
            <a:ext cx="157360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/23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997200" y="1654877"/>
            <a:ext cx="6096000" cy="39087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 </a:t>
            </a:r>
            <a:r>
              <a:rPr lang="en-US" dirty="0" err="1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6A52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decoder_block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01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skip_features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num_filters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isPlusPlus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</a:t>
            </a:r>
            <a:r>
              <a:rPr lang="en-US" dirty="0">
                <a:solidFill>
                  <a:srgbClr val="9723B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isPlusPlus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x = UpSampling2D((</a:t>
            </a:r>
            <a:r>
              <a:rPr lang="en-US" dirty="0">
                <a:solidFill>
                  <a:srgbClr val="1166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1166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))(inputs)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toConcat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skip_features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+ [x]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x = concatenate(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toConcat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x = </a:t>
            </a:r>
            <a:r>
              <a:rPr lang="en-US" dirty="0" err="1">
                <a:solidFill>
                  <a:srgbClr val="001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.conv_block_plus_plus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num_filters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</a:t>
            </a:r>
            <a:r>
              <a:rPr lang="en-US" dirty="0">
                <a:solidFill>
                  <a:srgbClr val="9723B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x = Conv2DTranspose(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num_filters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(</a:t>
            </a:r>
            <a:r>
              <a:rPr lang="en-US" dirty="0">
                <a:solidFill>
                  <a:srgbClr val="1166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1166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strides=</a:t>
            </a:r>
            <a:r>
              <a:rPr lang="en-US" dirty="0">
                <a:solidFill>
                  <a:srgbClr val="1166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padding=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'same'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)(inputs)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x = concatenate([x,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skip_features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])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x = </a:t>
            </a:r>
            <a:r>
              <a:rPr lang="en-US" dirty="0" err="1">
                <a:solidFill>
                  <a:srgbClr val="001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.conv_block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num_filters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     </a:t>
            </a:r>
            <a:r>
              <a:rPr lang="ru-RU" dirty="0" err="1">
                <a:solidFill>
                  <a:srgbClr val="9723B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return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x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124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</TotalTime>
  <Words>821</Words>
  <Application>Microsoft Office PowerPoint</Application>
  <PresentationFormat>Широкоэкранный</PresentationFormat>
  <Paragraphs>116</Paragraphs>
  <Slides>23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8" baseType="lpstr">
      <vt:lpstr>Arial</vt:lpstr>
      <vt:lpstr>Calibri</vt:lpstr>
      <vt:lpstr>Courier New</vt:lpstr>
      <vt:lpstr>Times New Roman</vt:lpstr>
      <vt:lpstr>Тема Office</vt:lpstr>
      <vt:lpstr>Прохождение технологической практики: </vt:lpstr>
      <vt:lpstr>Цель</vt:lpstr>
      <vt:lpstr>Задачи</vt:lpstr>
      <vt:lpstr>Используемые технологии</vt:lpstr>
      <vt:lpstr>Использование стека технологий</vt:lpstr>
      <vt:lpstr>Поставленная задача которую необходимо решить</vt:lpstr>
      <vt:lpstr>Работа со свёрточными слоями</vt:lpstr>
      <vt:lpstr>Работа со свёрточными слоями</vt:lpstr>
      <vt:lpstr>Работа со свёрточными слоями</vt:lpstr>
      <vt:lpstr>Реализация архитектуры U-Net</vt:lpstr>
      <vt:lpstr>Реализация архитектуры U-Net++L3</vt:lpstr>
      <vt:lpstr>Результаты метрик</vt:lpstr>
      <vt:lpstr>Результаты метрик</vt:lpstr>
      <vt:lpstr>Результаты метрик</vt:lpstr>
      <vt:lpstr>Результаты сегментации на разработанных архитектурах</vt:lpstr>
      <vt:lpstr>YOLO в сегментации изображений</vt:lpstr>
      <vt:lpstr>Результаты обучения жвух моделей</vt:lpstr>
      <vt:lpstr>Результаты сегментации двух моделей</vt:lpstr>
      <vt:lpstr>Результаты сегментации двух моделей</vt:lpstr>
      <vt:lpstr>Результаты сегментации двух моделей</vt:lpstr>
      <vt:lpstr>Выводы по проделанной работе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Прохождение производственной практики:</dc:title>
  <dc:creator>Yura Sannikov</dc:creator>
  <cp:lastModifiedBy>Yura Sannikov</cp:lastModifiedBy>
  <cp:revision>23</cp:revision>
  <dcterms:created xsi:type="dcterms:W3CDTF">2023-12-19T14:21:22Z</dcterms:created>
  <dcterms:modified xsi:type="dcterms:W3CDTF">2025-07-01T16:59:55Z</dcterms:modified>
</cp:coreProperties>
</file>